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354" r:id="rId47"/>
    <p:sldId id="352" r:id="rId48"/>
    <p:sldId id="353"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7"/>
    <p:restoredTop sz="93349"/>
  </p:normalViewPr>
  <p:slideViewPr>
    <p:cSldViewPr snapToGrid="0" snapToObjects="1">
      <p:cViewPr varScale="1">
        <p:scale>
          <a:sx n="174" d="100"/>
          <a:sy n="174" d="100"/>
        </p:scale>
        <p:origin x="1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notesMaster" Target="notesMasters/notesMaster1.xml"/><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smtClean="0">
                <a:solidFill>
                  <a:schemeClr val="dk2"/>
                </a:solidFill>
                <a:latin typeface="Arial"/>
                <a:ea typeface="Arial"/>
                <a:cs typeface="Arial"/>
                <a:sym typeface="Arial"/>
              </a:rPr>
              <a:t>acknowledgement </a:t>
            </a:r>
            <a:r>
              <a:rPr lang="en" sz="1100" b="0" i="0" u="none" strike="noStrike" cap="none" dirty="0" smtClean="0">
                <a:solidFill>
                  <a:schemeClr val="dk2"/>
                </a:solidFill>
                <a:latin typeface="Arial"/>
                <a:ea typeface="Arial"/>
                <a:cs typeface="Arial"/>
                <a:sym typeface="Arial"/>
              </a:rPr>
              <a:t>page</a:t>
            </a:r>
            <a:r>
              <a:rPr lang="en-US" sz="1100" b="0" i="0" u="none" strike="noStrike" cap="none" dirty="0" smtClean="0">
                <a:solidFill>
                  <a:schemeClr val="dk2"/>
                </a:solidFill>
                <a:latin typeface="Arial"/>
                <a:ea typeface="Arial"/>
                <a:cs typeface="Arial"/>
                <a:sym typeface="Arial"/>
              </a:rPr>
              <a:t>(s) at the end</a:t>
            </a:r>
            <a:r>
              <a:rPr lang="en" sz="1100" b="0" i="0" u="none" strike="noStrike" cap="none" dirty="0" smtClean="0">
                <a:solidFill>
                  <a:schemeClr val="dk2"/>
                </a:solidFill>
                <a:latin typeface="Arial"/>
                <a:ea typeface="Arial"/>
                <a:cs typeface="Arial"/>
                <a:sym typeface="Arial"/>
              </a:rPr>
              <a:t>.</a:t>
            </a:r>
            <a:endParaRPr lang="en" sz="1100" b="0" i="0" u="none" strike="noStrike" cap="none" dirty="0">
              <a:solidFill>
                <a:schemeClr val="dk2"/>
              </a:solidFill>
              <a:latin typeface="Arial"/>
              <a:ea typeface="Arial"/>
              <a:cs typeface="Arial"/>
              <a:sym typeface="Arial"/>
            </a:endParaRP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46</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0" name="Shape 6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5455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406400" lvl="0" indent="-38100" algn="l" rtl="0">
              <a:spcBef>
                <a:spcPts val="2000"/>
              </a:spcBef>
              <a:spcAft>
                <a:spcPts val="0"/>
              </a:spcAft>
              <a:buClr>
                <a:schemeClr val="lt1"/>
              </a:buClr>
              <a:buFont typeface="Cabin"/>
              <a:buChar char="•"/>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a:extLst/>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smtClean="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en.wikipedia.org/wiki/Database_administrat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en.wikipedia.org/wiki/Database_mode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sqlite.org/famous.html"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en.wikipedia.org/wiki/SQ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en.wikipedia.org/wiki/Relational_mode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en.wikipedia.org/wiki/Relational_databas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Database_normalizat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2.jp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10.jpg"/><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hyperlink" Target="http://en.wikipedia.org/wiki/Row_(database)" TargetMode="Externa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4.png"/><Relationship Id="rId6"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hyperlink" Target="http://en.wikipedia.org/wiki/Join_(SQ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hyperlink" Target="http://en.wikipedia.org/wiki/Join_(SQ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jpg"/><Relationship Id="rId5" Type="http://schemas.openxmlformats.org/officeDocument/2006/relationships/hyperlink" Target="http://en.wikipedia.org/wiki/Join_(SQL)" TargetMode="External"/><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en.wikipedia.org/wiki/SQ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69.png"/></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3" Type="http://schemas.openxmlformats.org/officeDocument/2006/relationships/hyperlink" Target="http://www.dr-chuck.com" TargetMode="External"/><Relationship Id="rId4" Type="http://schemas.openxmlformats.org/officeDocument/2006/relationships/hyperlink" Target="http://open.umich.edu/" TargetMode="External"/><Relationship Id="rId5" Type="http://schemas.openxmlformats.org/officeDocument/2006/relationships/image" Target="../media/image2.jpg"/><Relationship Id="rId6"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smtClean="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smtClean="0">
                <a:solidFill>
                  <a:srgbClr val="FFFF00"/>
                </a:solidFill>
                <a:latin typeface="Arial Regular" charset="0"/>
                <a:ea typeface="Arial Regular" charset="0"/>
                <a:cs typeface="Arial Regular" charset="0"/>
                <a:sym typeface="Cabin"/>
              </a:rPr>
              <a:t>www.py4e.com/lectures3/</a:t>
            </a:r>
            <a:endParaRPr lang="en-US" sz="1800" u="none" strike="noStrike" cap="none" dirty="0">
              <a:solidFill>
                <a:srgbClr val="FFFF00"/>
              </a:solidFill>
              <a:latin typeface="Arial Regular" charset="0"/>
              <a:ea typeface="Arial Regular" charset="0"/>
              <a:cs typeface="Arial Regular" charset="0"/>
              <a:sym typeface="Cabin"/>
            </a:endParaRP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smtClean="0">
                <a:solidFill>
                  <a:srgbClr val="FFD966"/>
                </a:solidFill>
                <a:latin typeface="Arial" charset="0"/>
                <a:ea typeface="Arial" charset="0"/>
                <a:cs typeface="Arial" charset="0"/>
                <a:sym typeface="Cabin"/>
              </a:rPr>
              <a:t>Web Applications w/ Databases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16480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2304248" y="4107655"/>
            <a:ext cx="5126999"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lots of software...</a:t>
            </a:r>
          </a:p>
        </p:txBody>
      </p:sp>
      <p:sp>
        <p:nvSpPr>
          <p:cNvPr id="323" name="Shape 323"/>
          <p:cNvSpPr txBox="1"/>
          <p:nvPr/>
        </p:nvSpPr>
        <p:spPr>
          <a:xfrm>
            <a:off x="4889896" y="4225556"/>
            <a:ext cx="453566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63604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09336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31445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46471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05025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196453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69319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35016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297180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21468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45030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60759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40731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3993356"/>
            <a:ext cx="1535906" cy="407193"/>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419100" marR="0" lvl="1" indent="-254000" algn="l" rtl="0">
              <a:lnSpc>
                <a:spcPct val="100000"/>
              </a:lnSpc>
              <a:spcBef>
                <a:spcPts val="600"/>
              </a:spcBef>
              <a:spcAft>
                <a:spcPts val="0"/>
              </a:spcAft>
              <a:buClr>
                <a:schemeClr val="lt1"/>
              </a:buClr>
              <a:buSzPct val="100000"/>
              <a:buFont typeface="Cabin"/>
              <a:buChar char="•"/>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834262"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smtClean="0">
                <a:sym typeface="Cabin"/>
              </a:rPr>
              <a:t>SQLite Browser</a:t>
            </a:r>
            <a:endParaRPr lang="en" dirty="0">
              <a:sym typeface="Cabin"/>
            </a:endParaRPr>
          </a:p>
        </p:txBody>
      </p:sp>
      <p:sp>
        <p:nvSpPr>
          <p:cNvPr id="215" name="Shape 215"/>
          <p:cNvSpPr txBox="1"/>
          <p:nvPr/>
        </p:nvSpPr>
        <p:spPr>
          <a:xfrm>
            <a:off x="881324" y="4127875"/>
            <a:ext cx="77911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4" name="Shape 374"/>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Insert data</a:t>
            </a:r>
          </a:p>
          <a:p>
            <a:pPr marL="520700" marR="0" lvl="1" indent="-2667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Delete data </a:t>
            </a:r>
          </a:p>
        </p:txBody>
      </p:sp>
      <p:sp>
        <p:nvSpPr>
          <p:cNvPr id="375" name="Shape 375"/>
          <p:cNvSpPr txBox="1"/>
          <p:nvPr/>
        </p:nvSpPr>
        <p:spPr>
          <a:xfrm>
            <a:off x="2661581" y="4109363"/>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1768016"/>
          </a:xfrm>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Deletes a row in a table based on a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631658" y="4150519"/>
            <a:ext cx="4147290"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https://en.wikipedia.org/wiki/IBM_729</a:t>
            </a:r>
          </a:p>
        </p:txBody>
      </p:sp>
      <p:sp>
        <p:nvSpPr>
          <p:cNvPr id="7" name="Sequential Access Storage 6"/>
          <p:cNvSpPr>
            <a:spLocks noChangeArrowheads="1"/>
          </p:cNvSpPr>
          <p:nvPr/>
        </p:nvSpPr>
        <p:spPr bwMode="auto">
          <a:xfrm>
            <a:off x="285750" y="514350"/>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OLD</a:t>
            </a:r>
          </a:p>
          <a:p>
            <a:pPr algn="ctr" eaLnBrk="1" hangingPunct="1">
              <a:defRPr/>
            </a:pPr>
            <a:r>
              <a:rPr lang="en-US" sz="2000" dirty="0">
                <a:latin typeface="+mn-lt"/>
                <a:ea typeface="+mn-ea"/>
              </a:rPr>
              <a:t>Sorted</a:t>
            </a:r>
          </a:p>
        </p:txBody>
      </p:sp>
      <p:sp>
        <p:nvSpPr>
          <p:cNvPr id="8" name="Sequential Access Storage 7"/>
          <p:cNvSpPr>
            <a:spLocks noChangeArrowheads="1"/>
          </p:cNvSpPr>
          <p:nvPr/>
        </p:nvSpPr>
        <p:spPr bwMode="auto">
          <a:xfrm>
            <a:off x="4143375" y="557213"/>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NEW</a:t>
            </a:r>
          </a:p>
          <a:p>
            <a:pPr algn="ctr" eaLnBrk="1" hangingPunct="1">
              <a:defRPr/>
            </a:pPr>
            <a:r>
              <a:rPr lang="en-US" sz="2000" dirty="0">
                <a:latin typeface="+mn-lt"/>
                <a:ea typeface="+mn-ea"/>
              </a:rPr>
              <a:t>Sorted</a:t>
            </a:r>
          </a:p>
        </p:txBody>
      </p:sp>
      <p:sp>
        <p:nvSpPr>
          <p:cNvPr id="6150" name="Multidocument 8"/>
          <p:cNvSpPr>
            <a:spLocks noChangeArrowheads="1"/>
          </p:cNvSpPr>
          <p:nvPr/>
        </p:nvSpPr>
        <p:spPr bwMode="auto">
          <a:xfrm>
            <a:off x="1657350" y="3386138"/>
            <a:ext cx="1628775"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Transactions</a:t>
            </a:r>
          </a:p>
          <a:p>
            <a:pPr algn="ctr" eaLnBrk="1" hangingPunct="1"/>
            <a:r>
              <a:rPr lang="en-US" altLang="en-US" sz="1800" dirty="0">
                <a:solidFill>
                  <a:srgbClr val="000000"/>
                </a:solidFill>
              </a:rPr>
              <a:t>Sorted</a:t>
            </a:r>
          </a:p>
        </p:txBody>
      </p:sp>
      <p:sp>
        <p:nvSpPr>
          <p:cNvPr id="6151" name="Decision 11"/>
          <p:cNvSpPr>
            <a:spLocks noChangeArrowheads="1"/>
          </p:cNvSpPr>
          <p:nvPr/>
        </p:nvSpPr>
        <p:spPr bwMode="auto">
          <a:xfrm>
            <a:off x="2128838" y="2057400"/>
            <a:ext cx="1628775" cy="771525"/>
          </a:xfrm>
          <a:prstGeom prst="flowChartDecision">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Merge</a:t>
            </a:r>
          </a:p>
        </p:txBody>
      </p:sp>
      <p:cxnSp>
        <p:nvCxnSpPr>
          <p:cNvPr id="6152" name="Elbow Connector 13"/>
          <p:cNvCxnSpPr>
            <a:cxnSpLocks noChangeShapeType="1"/>
            <a:stCxn id="7" idx="2"/>
            <a:endCxn id="6151" idx="1"/>
          </p:cNvCxnSpPr>
          <p:nvPr/>
        </p:nvCxnSpPr>
        <p:spPr bwMode="auto">
          <a:xfrm rot="16200000" flipH="1">
            <a:off x="1271587" y="1585912"/>
            <a:ext cx="557213" cy="1157288"/>
          </a:xfrm>
          <a:prstGeom prst="bentConnector2">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484685" y="2927598"/>
            <a:ext cx="557213" cy="359866"/>
          </a:xfrm>
          <a:prstGeom prst="bentConnector3">
            <a:avLst>
              <a:gd name="adj1" fmla="val 50000"/>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cxnSp>
        <p:nvCxnSpPr>
          <p:cNvPr id="6154" name="Elbow Connector 18"/>
          <p:cNvCxnSpPr>
            <a:cxnSpLocks noChangeShapeType="1"/>
            <a:stCxn id="6151" idx="3"/>
            <a:endCxn id="8" idx="2"/>
          </p:cNvCxnSpPr>
          <p:nvPr/>
        </p:nvCxnSpPr>
        <p:spPr bwMode="auto">
          <a:xfrm flipV="1">
            <a:off x="3757612" y="1928813"/>
            <a:ext cx="1071563" cy="514350"/>
          </a:xfrm>
          <a:prstGeom prst="bentConnector2">
            <a:avLst/>
          </a:prstGeom>
          <a:noFill/>
          <a:ln w="76200">
            <a:solidFill>
              <a:srgbClr val="FF00FF"/>
            </a:solidFill>
            <a:round/>
            <a:headEnd/>
            <a:tailEnd type="triangle" w="med" len="med"/>
          </a:ln>
          <a:extLst>
            <a:ext uri="{909E8E84-426E-40DD-AFC4-6F175D3DCCD1}">
              <a14:hiddenFill xmlns:a14="http://schemas.microsoft.com/office/drawing/2010/main">
                <a:noFill/>
              </a14:hiddenFill>
            </a:ext>
          </a:extLst>
        </p:spPr>
      </p:cxnSp>
      <p:sp>
        <p:nvSpPr>
          <p:cNvPr id="6155" name="TextBox 23"/>
          <p:cNvSpPr txBox="1">
            <a:spLocks noChangeArrowheads="1"/>
          </p:cNvSpPr>
          <p:nvPr/>
        </p:nvSpPr>
        <p:spPr bwMode="auto">
          <a:xfrm>
            <a:off x="2258785" y="599182"/>
            <a:ext cx="1255473"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00"/>
                </a:solidFill>
              </a:rPr>
              <a:t>Sequential</a:t>
            </a:r>
          </a:p>
          <a:p>
            <a:pPr algn="ctr" eaLnBrk="1" hangingPunct="1">
              <a:spcBef>
                <a:spcPct val="0"/>
              </a:spcBef>
              <a:buSzTx/>
              <a:buFontTx/>
              <a:buNone/>
            </a:pPr>
            <a:r>
              <a:rPr lang="en-US" altLang="en-US" sz="2025">
                <a:solidFill>
                  <a:srgbClr val="FFFF00"/>
                </a:solidFill>
              </a:rPr>
              <a:t>Master</a:t>
            </a:r>
          </a:p>
          <a:p>
            <a:pPr algn="ctr" eaLnBrk="1" hangingPunct="1">
              <a:spcBef>
                <a:spcPct val="0"/>
              </a:spcBef>
              <a:buSzTx/>
              <a:buFontTx/>
              <a:buNone/>
            </a:pPr>
            <a:r>
              <a:rPr lang="en-US" altLang="en-US" sz="2025">
                <a:solidFill>
                  <a:srgbClr val="FFFF00"/>
                </a:solidFill>
              </a:rPr>
              <a:t>Update</a:t>
            </a:r>
          </a:p>
          <a:p>
            <a:pPr algn="ctr" eaLnBrk="1" hangingPunct="1">
              <a:spcBef>
                <a:spcPct val="0"/>
              </a:spcBef>
              <a:buSzTx/>
              <a:buFontTx/>
              <a:buNone/>
            </a:pPr>
            <a:r>
              <a:rPr lang="en-US" altLang="en-US" sz="2025">
                <a:solidFill>
                  <a:srgbClr val="FFFF00"/>
                </a:solidFill>
              </a:rPr>
              <a:t>1970's</a:t>
            </a:r>
          </a:p>
        </p:txBody>
      </p:sp>
    </p:spTree>
    <p:extLst>
      <p:ext uri="{BB962C8B-B14F-4D97-AF65-F5344CB8AC3E}">
        <p14:creationId xmlns:p14="http://schemas.microsoft.com/office/powerpoint/2010/main" val="1919318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98450" algn="l" rtl="0">
              <a:lnSpc>
                <a:spcPct val="100000"/>
              </a:lnSpc>
              <a:spcBef>
                <a:spcPts val="0"/>
              </a:spcBef>
              <a:spcAft>
                <a:spcPts val="0"/>
              </a:spcAft>
              <a:buClr>
                <a:schemeClr val="lt1"/>
              </a:buClr>
              <a:buSzPct val="175000"/>
              <a:buFont typeface="Cabin"/>
              <a:buChar char="•"/>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smtClean="0">
                <a:solidFill>
                  <a:srgbClr val="FFFF00"/>
                </a:solidFill>
                <a:latin typeface="Arial" charset="0"/>
                <a:ea typeface="Arial" charset="0"/>
                <a:cs typeface="Arial" charset="0"/>
                <a:sym typeface="Cabin"/>
              </a:rPr>
              <a:t>name</a:t>
            </a:r>
            <a:r>
              <a:rPr lang="en-US" sz="2500" u="none" strike="noStrike" cap="none" smtClean="0">
                <a:solidFill>
                  <a:srgbClr val="FFFF00"/>
                </a:solidFill>
                <a:latin typeface="Arial" charset="0"/>
                <a:ea typeface="Arial" charset="0"/>
                <a:cs typeface="Arial" charset="0"/>
                <a:sym typeface="Cabin"/>
              </a:rPr>
              <a:t> </a:t>
            </a:r>
            <a:r>
              <a:rPr lang="en-US" sz="2500" smtClean="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 </a:t>
            </a:r>
            <a:r>
              <a:rPr lang="en" sz="1700" b="1" i="0" u="none" strike="noStrike" cap="none">
                <a:solidFill>
                  <a:srgbClr val="FFFF00"/>
                </a:solidFill>
                <a:latin typeface="Courier New"/>
                <a:ea typeface="Courier New"/>
                <a:cs typeface="Courier New"/>
                <a:sym typeface="Courier New"/>
              </a:rPr>
              <a:t>*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UPDATE</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SET</a:t>
            </a:r>
            <a:r>
              <a:rPr lang="en" sz="1700" b="1" i="0" u="none" strike="noStrike" cap="none">
                <a:solidFill>
                  <a:srgbClr val="FFFF00"/>
                </a:solidFill>
                <a:latin typeface="Courier New"/>
                <a:ea typeface="Courier New"/>
                <a:cs typeface="Courier New"/>
                <a:sym typeface="Courier New"/>
              </a:rPr>
              <a:t> name="Charles" </a:t>
            </a:r>
            <a:r>
              <a:rPr lang="en" sz="1700" b="1" i="0" u="none" strike="noStrike" cap="none">
                <a:solidFill>
                  <a:srgbClr val="FF6600"/>
                </a:solidFill>
                <a:latin typeface="Courier New"/>
                <a:ea typeface="Courier New"/>
                <a:cs typeface="Courier New"/>
                <a:sym typeface="Courier New"/>
              </a:rPr>
              <a:t>WHERE</a:t>
            </a:r>
            <a:r>
              <a:rPr lang="en" sz="1700" b="1" i="0" u="none" strike="noStrike" cap="none">
                <a:solidFill>
                  <a:srgbClr val="FFFF00"/>
                </a:solidFill>
                <a:latin typeface="Courier New"/>
                <a:ea typeface="Courier New"/>
                <a:cs typeface="Courier New"/>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b="1" i="0" u="none" strike="noStrike" cap="none">
                <a:solidFill>
                  <a:srgbClr val="FF6600"/>
                </a:solidFill>
                <a:latin typeface="Courier New"/>
                <a:ea typeface="Courier New"/>
                <a:cs typeface="Courier New"/>
                <a:sym typeface="Courier New"/>
              </a:rPr>
              <a:t>INSERT INTO </a:t>
            </a:r>
            <a:r>
              <a:rPr lang="en" sz="1700" b="1" i="0" u="none" strike="noStrike" cap="none">
                <a:solidFill>
                  <a:srgbClr val="FFFF00"/>
                </a:solidFill>
                <a:latin typeface="Courier New"/>
                <a:ea typeface="Courier New"/>
                <a:cs typeface="Courier New"/>
                <a:sym typeface="Courier New"/>
              </a:rPr>
              <a:t>Users (name, email) </a:t>
            </a:r>
            <a:r>
              <a:rPr lang="en" sz="1700" b="1" i="0" u="none" strike="noStrike" cap="none">
                <a:solidFill>
                  <a:srgbClr val="FF6600"/>
                </a:solidFill>
                <a:latin typeface="Courier New"/>
                <a:ea typeface="Courier New"/>
                <a:cs typeface="Courier New"/>
                <a:sym typeface="Courier New"/>
              </a:rPr>
              <a:t>VALUES</a:t>
            </a:r>
            <a:r>
              <a:rPr lang="en" sz="1700" b="1" i="0" u="none" strike="noStrike" cap="none">
                <a:solidFill>
                  <a:srgbClr val="FFFF00"/>
                </a:solidFill>
                <a:latin typeface="Courier New"/>
                <a:ea typeface="Courier New"/>
                <a:cs typeface="Courier New"/>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DELETE FROM </a:t>
            </a:r>
            <a:r>
              <a:rPr lang="en" sz="1700" b="1" i="0" u="none" strike="noStrike" cap="none">
                <a:solidFill>
                  <a:srgbClr val="FFFF00"/>
                </a:solidFill>
                <a:latin typeface="Courier New"/>
                <a:ea typeface="Courier New"/>
                <a:cs typeface="Courier New"/>
                <a:sym typeface="Courier New"/>
              </a:rPr>
              <a:t>Users </a:t>
            </a:r>
            <a:r>
              <a:rPr lang="en" sz="1700" b="1" i="0" u="none" strike="noStrike" cap="none">
                <a:solidFill>
                  <a:srgbClr val="FF6600"/>
                </a:solidFill>
                <a:latin typeface="Courier New"/>
                <a:ea typeface="Courier New"/>
                <a:cs typeface="Courier New"/>
                <a:sym typeface="Courier New"/>
              </a:rPr>
              <a:t>WHERE </a:t>
            </a:r>
            <a:r>
              <a:rPr lang="en" sz="1700" b="1" i="0" u="none" strike="noStrike" cap="none">
                <a:solidFill>
                  <a:srgbClr val="FFFF00"/>
                </a:solidFill>
                <a:latin typeface="Courier New"/>
                <a:ea typeface="Courier New"/>
                <a:cs typeface="Courier New"/>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b="1" i="0" u="none" strike="noStrike" cap="none">
                <a:solidFill>
                  <a:srgbClr val="FF6600"/>
                </a:solidFill>
                <a:latin typeface="Courier New"/>
                <a:ea typeface="Courier New"/>
                <a:cs typeface="Courier New"/>
                <a:sym typeface="Courier New"/>
              </a:rPr>
              <a:t>SELECT</a:t>
            </a:r>
            <a:r>
              <a:rPr lang="en" sz="1700" b="1" i="0" u="none" strike="noStrike" cap="none">
                <a:solidFill>
                  <a:srgbClr val="FFFF00"/>
                </a:solidFill>
                <a:latin typeface="Courier New"/>
                <a:ea typeface="Courier New"/>
                <a:cs typeface="Courier New"/>
                <a:sym typeface="Courier New"/>
              </a:rPr>
              <a:t> * </a:t>
            </a:r>
            <a:r>
              <a:rPr lang="en" sz="1700" b="1" i="0" u="none" strike="noStrike" cap="none">
                <a:solidFill>
                  <a:srgbClr val="FF6600"/>
                </a:solidFill>
                <a:latin typeface="Courier New"/>
                <a:ea typeface="Courier New"/>
                <a:cs typeface="Courier New"/>
                <a:sym typeface="Courier New"/>
              </a:rPr>
              <a:t>FROM</a:t>
            </a:r>
            <a:r>
              <a:rPr lang="en" sz="1700" b="1" i="0" u="none" strike="noStrike" cap="none">
                <a:solidFill>
                  <a:srgbClr val="FFFF00"/>
                </a:solidFill>
                <a:latin typeface="Courier New"/>
                <a:ea typeface="Courier New"/>
                <a:cs typeface="Courier New"/>
                <a:sym typeface="Courier New"/>
              </a:rPr>
              <a:t> Users </a:t>
            </a:r>
            <a:r>
              <a:rPr lang="en" sz="1700" b="1" i="0" u="none" strike="noStrike" cap="none">
                <a:solidFill>
                  <a:srgbClr val="FF6600"/>
                </a:solidFill>
                <a:latin typeface="Courier New"/>
                <a:ea typeface="Courier New"/>
                <a:cs typeface="Courier New"/>
                <a:sym typeface="Courier New"/>
              </a:rPr>
              <a:t>ORDER BY </a:t>
            </a:r>
            <a:r>
              <a:rPr lang="en" sz="1700" b="1" i="0" u="none" strike="noStrike" cap="none">
                <a:solidFill>
                  <a:srgbClr val="FFFF00"/>
                </a:solidFill>
                <a:latin typeface="Courier New"/>
                <a:ea typeface="Courier New"/>
                <a:cs typeface="Courier New"/>
                <a:sym typeface="Courier New"/>
              </a:rPr>
              <a:t>email</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n-US" altLang="en-US" sz="4000" dirty="0">
                <a:solidFill>
                  <a:srgbClr val="00FF00"/>
                </a:solidFill>
              </a:rPr>
              <a:t>Random Access</a:t>
            </a:r>
          </a:p>
        </p:txBody>
      </p:sp>
      <p:sp>
        <p:nvSpPr>
          <p:cNvPr id="7170" name="Content Placeholder 2"/>
          <p:cNvSpPr>
            <a:spLocks noGrp="1"/>
          </p:cNvSpPr>
          <p:nvPr>
            <p:ph idx="1"/>
          </p:nvPr>
        </p:nvSpPr>
        <p:spPr>
          <a:xfrm>
            <a:off x="650081" y="1464469"/>
            <a:ext cx="3964781" cy="3207544"/>
          </a:xfrm>
        </p:spPr>
        <p:txBody>
          <a:bodyPr/>
          <a:lstStyle/>
          <a:p>
            <a:r>
              <a:rPr lang="en-US" altLang="en-US" sz="2400" dirty="0">
                <a:solidFill>
                  <a:schemeClr val="bg1"/>
                </a:solidFill>
              </a:rPr>
              <a:t>When you can randomly access data...</a:t>
            </a:r>
          </a:p>
          <a:p>
            <a:r>
              <a:rPr lang="en-US" altLang="en-US" sz="2400" dirty="0">
                <a:solidFill>
                  <a:schemeClr val="bg1"/>
                </a:solidFill>
              </a:rPr>
              <a:t>How can you layout data to be most efficient?</a:t>
            </a:r>
          </a:p>
          <a:p>
            <a:r>
              <a:rPr lang="en-US" altLang="en-US" sz="2400" dirty="0">
                <a:solidFill>
                  <a:schemeClr val="bg1"/>
                </a:solidFill>
              </a:rPr>
              <a:t>Sorting might not be the best idea)</a:t>
            </a: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157287"/>
            <a:ext cx="3514725" cy="286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295180"/>
            <a:ext cx="7184827"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https://en.wikipedia.org/wiki/Hard_disk_drive_platter</a:t>
            </a:r>
          </a:p>
        </p:txBody>
      </p:sp>
    </p:spTree>
    <p:extLst>
      <p:ext uri="{BB962C8B-B14F-4D97-AF65-F5344CB8AC3E}">
        <p14:creationId xmlns:p14="http://schemas.microsoft.com/office/powerpoint/2010/main" val="6392100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Track</a:t>
            </a:r>
          </a:p>
          <a:p>
            <a:pPr algn="ctr" eaLnBrk="1" hangingPunct="1">
              <a:defRPr/>
            </a:pPr>
            <a:endParaRPr lang="en-US" altLang="en-US" sz="2025" dirty="0" smtClean="0">
              <a:solidFill>
                <a:schemeClr val="bg1"/>
              </a:solidFill>
            </a:endParaRPr>
          </a:p>
          <a:p>
            <a:pPr algn="ctr" eaLnBrk="1" hangingPunct="1">
              <a:defRPr/>
            </a:pPr>
            <a:r>
              <a:rPr lang="en-US" altLang="en-US" sz="2025" dirty="0" smtClean="0">
                <a:solidFill>
                  <a:schemeClr val="bg1"/>
                </a:solidFill>
              </a:rPr>
              <a:t>Rating</a:t>
            </a:r>
          </a:p>
          <a:p>
            <a:pPr algn="ctr" eaLnBrk="1" hangingPunct="1">
              <a:defRPr/>
            </a:pPr>
            <a:r>
              <a:rPr lang="en-US" altLang="en-US" sz="2025" dirty="0" smtClean="0">
                <a:solidFill>
                  <a:schemeClr val="bg1"/>
                </a:solidFill>
              </a:rPr>
              <a:t>Len</a:t>
            </a:r>
          </a:p>
          <a:p>
            <a:pPr algn="ctr" eaLnBrk="1" hangingPunct="1">
              <a:defRPr/>
            </a:pPr>
            <a:r>
              <a:rPr lang="en-US" altLang="en-US" sz="2025" dirty="0" smtClean="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Album</a:t>
            </a:r>
            <a:endParaRPr lang="en-US" altLang="en-US" sz="2025" dirty="0" smtClean="0">
              <a:solidFill>
                <a:schemeClr val="bg1"/>
              </a:solidFill>
            </a:endParaRP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62638" y="1890713"/>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Artist</a:t>
            </a:r>
            <a:endParaRPr lang="en-US" altLang="en-US" sz="2025" dirty="0" smtClean="0">
              <a:solidFill>
                <a:schemeClr val="bg1"/>
              </a:solidFill>
            </a:endParaRP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98863" y="998538"/>
            <a:ext cx="1108075"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smtClean="0">
                <a:solidFill>
                  <a:schemeClr val="bg1"/>
                </a:solidFill>
              </a:rPr>
              <a:t>Genre</a:t>
            </a:r>
            <a:endParaRPr lang="en-US" altLang="en-US" sz="2025" dirty="0" smtClean="0">
              <a:solidFill>
                <a:schemeClr val="bg1"/>
              </a:solidFill>
            </a:endParaRP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99325" y="2705100"/>
            <a:ext cx="110648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smtClean="0">
                <a:solidFill>
                  <a:schemeClr val="bg1"/>
                </a:solidFill>
                <a:ea typeface="ＭＳ Ｐゴシック" charset="-128"/>
              </a:rPr>
              <a:t>belongs-to</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Representing Relationships in a Database</a:t>
            </a:r>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121999"/>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618184"/>
            <a:ext cx="8836817"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2100084"/>
            <a:ext cx="3208816" cy="56737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Key Terminology</a:t>
            </a:r>
          </a:p>
        </p:txBody>
      </p:sp>
      <p:sp>
        <p:nvSpPr>
          <p:cNvPr id="613" name="Shape 613"/>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a:solidFill>
                  <a:schemeClr val="lt1"/>
                </a:solidFill>
                <a:latin typeface="Arial" charset="0"/>
                <a:ea typeface="Arial" charset="0"/>
                <a:cs typeface="Arial" charset="0"/>
                <a:sym typeface="Cabin"/>
              </a:rPr>
              <a:t>Finding our way around....</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464468"/>
            <a:ext cx="5309561"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smtClean="0">
                <a:solidFill>
                  <a:srgbClr val="FFD966"/>
                </a:solidFill>
                <a:latin typeface="Arial" charset="0"/>
                <a:ea typeface="Arial" charset="0"/>
                <a:cs typeface="Arial" charset="0"/>
                <a:sym typeface="Cabin"/>
              </a:rPr>
              <a:t>Key </a:t>
            </a:r>
            <a:r>
              <a:rPr lang="en" sz="4300" u="none" strike="noStrike" cap="none" dirty="0">
                <a:solidFill>
                  <a:srgbClr val="FFD966"/>
                </a:solidFill>
                <a:latin typeface="Arial" charset="0"/>
                <a:ea typeface="Arial" charset="0"/>
                <a:cs typeface="Arial" charset="0"/>
                <a:sym typeface="Cabin"/>
              </a:rPr>
              <a:t>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Relationship Building (in tables)</a:t>
            </a:r>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616415"/>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CREATE TABLE </a:t>
            </a:r>
            <a:r>
              <a:rPr lang="en" sz="1600" b="1" i="0" u="none" strike="noStrike" cap="none" dirty="0">
                <a:solidFill>
                  <a:srgbClr val="FFFF00"/>
                </a:solidFill>
                <a:latin typeface="Courier" charset="0"/>
                <a:ea typeface="Courier" charset="0"/>
                <a:cs typeface="Courier" charset="0"/>
                <a:sym typeface="Arial"/>
              </a:rPr>
              <a:t>Genre</a:t>
            </a:r>
            <a:r>
              <a:rPr lang="en" sz="1600" b="1"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FF6600"/>
                </a:solidFill>
                <a:latin typeface="Courier" charset="0"/>
                <a:ea typeface="Courier" charset="0"/>
                <a:cs typeface="Courier" charset="0"/>
                <a:sym typeface="Arial"/>
              </a:rPr>
              <a:t>id</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INTEGER </a:t>
            </a:r>
            <a:r>
              <a:rPr lang="en" sz="1600" b="1" i="0" u="none" strike="noStrike" cap="none" dirty="0">
                <a:solidFill>
                  <a:schemeClr val="lt1"/>
                </a:solidFill>
                <a:latin typeface="Courier" charset="0"/>
                <a:ea typeface="Courier" charset="0"/>
                <a:cs typeface="Courier" charset="0"/>
                <a:sym typeface="Arial"/>
              </a:rPr>
              <a:t>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rgbClr val="00FF00"/>
                </a:solidFill>
                <a:latin typeface="Courier" charset="0"/>
                <a:ea typeface="Courier" charset="0"/>
                <a:cs typeface="Courier" charset="0"/>
                <a:sym typeface="Arial"/>
              </a:rPr>
              <a:t>name</a:t>
            </a:r>
            <a:r>
              <a:rPr lang="en-US" sz="1600" b="1" dirty="0">
                <a:solidFill>
                  <a:schemeClr val="lt1"/>
                </a:solidFill>
                <a:latin typeface="Courier" charset="0"/>
                <a:ea typeface="Courier" charset="0"/>
                <a:cs typeface="Courier" charset="0"/>
              </a:rPr>
              <a:t> </a:t>
            </a:r>
            <a:r>
              <a:rPr lang="en-US" sz="1600" b="1" dirty="0" smtClean="0">
                <a:solidFill>
                  <a:schemeClr val="lt1"/>
                </a:solidFill>
                <a:latin typeface="Courier" charset="0"/>
                <a:ea typeface="Courier" charset="0"/>
                <a:cs typeface="Courier" charset="0"/>
              </a:rPr>
              <a:t>  </a:t>
            </a:r>
            <a:r>
              <a:rPr lang="en" sz="1600" b="1" i="0" u="none" strike="noStrike" cap="none" dirty="0" smtClean="0">
                <a:solidFill>
                  <a:schemeClr val="lt1"/>
                </a:solidFill>
                <a:latin typeface="Courier" charset="0"/>
                <a:ea typeface="Courier" charset="0"/>
                <a:cs typeface="Courier" charset="0"/>
                <a:sym typeface="Arial"/>
              </a:rPr>
              <a:t>TEXT</a:t>
            </a:r>
            <a:endParaRPr lang="en" sz="1600" b="1" i="0" u="none" strike="noStrike" cap="none" dirty="0">
              <a:solidFill>
                <a:schemeClr val="lt1"/>
              </a:solidFill>
              <a:latin typeface="Courier" charset="0"/>
              <a:ea typeface="Courier" charset="0"/>
              <a:cs typeface="Courier" charset="0"/>
              <a:sym typeface="Arial"/>
            </a:endParaRPr>
          </a:p>
          <a:p>
            <a:pPr marL="0" marR="0" lvl="0" indent="0" algn="l" rtl="0">
              <a:lnSpc>
                <a:spcPct val="100000"/>
              </a:lnSpc>
              <a:spcBef>
                <a:spcPts val="0"/>
              </a:spcBef>
              <a:spcAft>
                <a:spcPts val="0"/>
              </a:spcAft>
              <a:buClr>
                <a:schemeClr val="lt1"/>
              </a:buClr>
              <a:buSzPct val="25000"/>
              <a:buFont typeface="Arial"/>
              <a:buNone/>
            </a:pPr>
            <a:r>
              <a:rPr lang="en" sz="1600" b="1"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826042" y="438447"/>
            <a:ext cx="5317958" cy="3523953"/>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rgbClr val="FFFF00"/>
                </a:solidFill>
                <a:latin typeface="Courier" charset="0"/>
                <a:ea typeface="Courier" charset="0"/>
                <a:cs typeface="Courier" charset="0"/>
                <a:sym typeface="Arial"/>
              </a:rPr>
              <a:t>Track</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 </a:t>
            </a:r>
            <a:r>
              <a:rPr lang="en" sz="1600" b="1"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album_id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genre_id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FF00"/>
                </a:solidFill>
                <a:latin typeface="Courier" charset="0"/>
                <a:ea typeface="Courier" charset="0"/>
                <a:cs typeface="Courier" charset="0"/>
                <a:sym typeface="Arial"/>
              </a:rPr>
              <a:t>len</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rating</a:t>
            </a:r>
            <a:r>
              <a:rPr lang="en" sz="1600" b="1" u="none" strike="noStrike" cap="none" dirty="0">
                <a:solidFill>
                  <a:schemeClr val="lt1"/>
                </a:solidFill>
                <a:latin typeface="Courier" charset="0"/>
                <a:ea typeface="Courier" charset="0"/>
                <a:cs typeface="Courier" charset="0"/>
                <a:sym typeface="Arial"/>
              </a:rPr>
              <a:t> INTEGER, </a:t>
            </a:r>
            <a:r>
              <a:rPr lang="en" sz="1600" b="1" u="none" strike="noStrike" cap="none" dirty="0">
                <a:solidFill>
                  <a:srgbClr val="FFFF00"/>
                </a:solidFill>
                <a:latin typeface="Courier" charset="0"/>
                <a:ea typeface="Courier" charset="0"/>
                <a:cs typeface="Courier" charset="0"/>
                <a:sym typeface="Arial"/>
              </a:rPr>
              <a:t>count</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CREATE TABLE </a:t>
            </a:r>
            <a:r>
              <a:rPr lang="en" sz="1600" b="1" u="none" strike="noStrike" cap="none" dirty="0">
                <a:solidFill>
                  <a:schemeClr val="accent1"/>
                </a:solidFill>
                <a:latin typeface="Courier" charset="0"/>
                <a:ea typeface="Courier" charset="0"/>
                <a:cs typeface="Courier" charset="0"/>
                <a:sym typeface="Arial"/>
              </a:rPr>
              <a:t>Album</a:t>
            </a:r>
            <a:r>
              <a:rPr lang="en" sz="1600" b="1"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FF6600"/>
                </a:solidFill>
                <a:latin typeface="Courier" charset="0"/>
                <a:ea typeface="Courier" charset="0"/>
                <a:cs typeface="Courier" charset="0"/>
                <a:sym typeface="Arial"/>
              </a:rPr>
              <a:t>id</a:t>
            </a:r>
            <a:r>
              <a:rPr lang="en" sz="1600" b="1"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err="1">
                <a:solidFill>
                  <a:srgbClr val="FF00FF"/>
                </a:solidFill>
                <a:latin typeface="Courier" charset="0"/>
                <a:ea typeface="Courier" charset="0"/>
                <a:cs typeface="Courier" charset="0"/>
                <a:sym typeface="Arial"/>
              </a:rPr>
              <a:t>artist_id</a:t>
            </a:r>
            <a:r>
              <a:rPr lang="en" sz="1600" b="1"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	</a:t>
            </a:r>
            <a:r>
              <a:rPr lang="en" sz="1600" b="1" u="none" strike="noStrike" cap="none" dirty="0">
                <a:solidFill>
                  <a:srgbClr val="00FF00"/>
                </a:solidFill>
                <a:latin typeface="Courier" charset="0"/>
                <a:ea typeface="Courier" charset="0"/>
                <a:cs typeface="Courier" charset="0"/>
                <a:sym typeface="Arial"/>
              </a:rPr>
              <a:t>title</a:t>
            </a:r>
            <a:r>
              <a:rPr lang="en" sz="1600" b="1"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b="1" u="none" strike="noStrike" cap="none" dirty="0">
                <a:solidFill>
                  <a:schemeClr val="lt1"/>
                </a:solidFill>
                <a:latin typeface="Courier" charset="0"/>
                <a:ea typeface="Courier" charset="0"/>
                <a:cs typeface="Courier" charset="0"/>
                <a:sym typeface="Arial"/>
              </a:rPr>
              <a: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smtClean="0">
                <a:solidFill>
                  <a:srgbClr val="FFFF00"/>
                </a:solidFill>
                <a:latin typeface="Courier" charset="0"/>
                <a:ea typeface="Courier" charset="0"/>
                <a:cs typeface="Courier" charset="0"/>
                <a:sym typeface="Cabin"/>
              </a:rPr>
              <a:t>genre_id</a:t>
            </a:r>
            <a:r>
              <a:rPr lang="en-US" b="1" dirty="0" smtClean="0">
                <a:solidFill>
                  <a:srgbClr val="FFFF00"/>
                </a:solidFill>
                <a:latin typeface="Courier" charset="0"/>
                <a:ea typeface="Courier" charset="0"/>
                <a:cs typeface="Courier" charset="0"/>
                <a:sym typeface="Cabin"/>
              </a:rPr>
              <a:t>)</a:t>
            </a:r>
            <a:endParaRPr lang="en-US" b="1" dirty="0">
              <a:solidFill>
                <a:srgbClr val="FF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FF00"/>
              </a:buClr>
              <a:buSzPct val="25000"/>
              <a:buFont typeface="Cabin"/>
              <a:buNone/>
            </a:pPr>
            <a:r>
              <a:rPr lang="en-US" b="1" u="none" strike="noStrike" cap="none" dirty="0" smtClean="0">
                <a:solidFill>
                  <a:srgbClr val="FFFF00"/>
                </a:solidFill>
                <a:latin typeface="Courier" charset="0"/>
                <a:ea typeface="Courier" charset="0"/>
                <a:cs typeface="Courier" charset="0"/>
                <a:sym typeface="Cabin"/>
              </a:rPr>
              <a:t>     </a:t>
            </a:r>
            <a:r>
              <a:rPr lang="en" b="1" u="none" strike="noStrike" cap="none" dirty="0" smtClean="0">
                <a:solidFill>
                  <a:srgbClr val="FFFF00"/>
                </a:solidFill>
                <a:latin typeface="Courier" charset="0"/>
                <a:ea typeface="Courier" charset="0"/>
                <a:cs typeface="Courier" charset="0"/>
                <a:sym typeface="Cabin"/>
              </a:rPr>
              <a:t>values </a:t>
            </a:r>
            <a:r>
              <a:rPr lang="en" b="1" u="none" strike="noStrike" cap="none" dirty="0">
                <a:solidFill>
                  <a:srgbClr val="FFFF00"/>
                </a:solidFill>
                <a:latin typeface="Courier" charset="0"/>
                <a:ea typeface="Courier" charset="0"/>
                <a:cs typeface="Courier" charset="0"/>
                <a:sym typeface="Cabin"/>
              </a:rPr>
              <a:t>('Stairway', 5, 482, 0, 2, 1)</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insert into Track (title, rating, </a:t>
            </a:r>
            <a:r>
              <a:rPr lang="en" b="1" u="none" strike="noStrike" cap="none" dirty="0" err="1">
                <a:solidFill>
                  <a:srgbClr val="FFFF00"/>
                </a:solidFill>
                <a:latin typeface="Courier" charset="0"/>
                <a:ea typeface="Courier" charset="0"/>
                <a:cs typeface="Courier" charset="0"/>
                <a:sym typeface="Cabin"/>
              </a:rPr>
              <a:t>len</a:t>
            </a:r>
            <a:r>
              <a:rPr lang="en" b="1" u="none" strike="noStrike" cap="none" dirty="0">
                <a:solidFill>
                  <a:srgbClr val="FFFF00"/>
                </a:solidFill>
                <a:latin typeface="Courier" charset="0"/>
                <a:ea typeface="Courier" charset="0"/>
                <a:cs typeface="Courier" charset="0"/>
                <a:sym typeface="Cabin"/>
              </a:rPr>
              <a:t>, count, </a:t>
            </a:r>
            <a:r>
              <a:rPr lang="en" b="1" u="none" strike="noStrike" cap="none" dirty="0" err="1">
                <a:solidFill>
                  <a:srgbClr val="FFFF00"/>
                </a:solidFill>
                <a:latin typeface="Courier" charset="0"/>
                <a:ea typeface="Courier" charset="0"/>
                <a:cs typeface="Courier" charset="0"/>
                <a:sym typeface="Cabin"/>
              </a:rPr>
              <a:t>album_id</a:t>
            </a:r>
            <a:r>
              <a:rPr lang="en" b="1" u="none" strike="noStrike" cap="none" dirty="0">
                <a:solidFill>
                  <a:srgbClr val="FFFF00"/>
                </a:solidFill>
                <a:latin typeface="Courier" charset="0"/>
                <a:ea typeface="Courier" charset="0"/>
                <a:cs typeface="Courier" charset="0"/>
                <a:sym typeface="Cabin"/>
              </a:rPr>
              <a:t>, </a:t>
            </a:r>
            <a:r>
              <a:rPr lang="en" b="1" u="none" strike="noStrike" cap="none" dirty="0" err="1">
                <a:solidFill>
                  <a:srgbClr val="FFFF00"/>
                </a:solidFill>
                <a:latin typeface="Courier" charset="0"/>
                <a:ea typeface="Courier" charset="0"/>
                <a:cs typeface="Courier" charset="0"/>
                <a:sym typeface="Cabin"/>
              </a:rPr>
              <a:t>genre_id</a:t>
            </a:r>
            <a:r>
              <a:rPr lang="en" b="1"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b="1"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5" name="Shape 775"/>
          <p:cNvSpPr txBox="1">
            <a:spLocks noGrp="1"/>
          </p:cNvSpPr>
          <p:nvPr>
            <p:ph type="title"/>
          </p:nvPr>
        </p:nvSpPr>
        <p:spPr>
          <a:xfrm>
            <a:off x="650081" y="437990"/>
            <a:ext cx="7836750" cy="747766"/>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200" u="none" strike="noStrike" cap="none" dirty="0">
                <a:solidFill>
                  <a:srgbClr val="FFD966"/>
                </a:solidFill>
                <a:latin typeface="Arial" charset="0"/>
                <a:ea typeface="Arial" charset="0"/>
                <a:cs typeface="Arial" charset="0"/>
                <a:sym typeface="Cabin"/>
              </a:rPr>
              <a:t>We have relationships!</a:t>
            </a:r>
          </a:p>
        </p:txBody>
      </p:sp>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3" name="Text Placeholder 2"/>
          <p:cNvSpPr>
            <a:spLocks noGrp="1"/>
          </p:cNvSpPr>
          <p:nvPr>
            <p:ph type="body" idx="1"/>
          </p:nvPr>
        </p:nvSpPr>
        <p:spPr/>
        <p:txBody>
          <a:bodyPr/>
          <a:lstStyle/>
          <a:p>
            <a:endParaRPr lang="en-US"/>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Album.title, Artist.name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Album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Artist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Album.artist_id = Artist.id</a:t>
            </a: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SELECT</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00FF00"/>
                </a:solidFill>
                <a:latin typeface="Arial" charset="0"/>
                <a:ea typeface="Arial" charset="0"/>
                <a:cs typeface="Arial" charset="0"/>
                <a:sym typeface="Cabin"/>
              </a:rPr>
              <a:t>Track.title,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Track.genre_id,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00FF00"/>
                </a:solidFill>
                <a:latin typeface="Arial" charset="0"/>
                <a:ea typeface="Arial" charset="0"/>
                <a:cs typeface="Arial" charset="0"/>
                <a:sym typeface="Cabin"/>
              </a:rPr>
              <a:t>    Genre.id, Genre.name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6600"/>
                </a:solidFill>
                <a:latin typeface="Arial" charset="0"/>
                <a:ea typeface="Arial" charset="0"/>
                <a:cs typeface="Arial" charset="0"/>
                <a:sym typeface="Cabin"/>
              </a:rPr>
              <a:t>FROM</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Track</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6600"/>
                </a:solidFill>
                <a:latin typeface="Arial" charset="0"/>
                <a:ea typeface="Arial" charset="0"/>
                <a:cs typeface="Arial" charset="0"/>
                <a:sym typeface="Cabin"/>
              </a:rPr>
              <a:t>JOIN</a:t>
            </a:r>
            <a:r>
              <a:rPr lang="en" sz="2500" u="none" strike="noStrike" cap="none">
                <a:solidFill>
                  <a:schemeClr val="lt1"/>
                </a:solidFill>
                <a:latin typeface="Arial" charset="0"/>
                <a:ea typeface="Arial" charset="0"/>
                <a:cs typeface="Arial" charset="0"/>
                <a:sym typeface="Cabin"/>
              </a:rPr>
              <a:t> </a:t>
            </a:r>
            <a:r>
              <a:rPr lang="en" sz="2500" u="none" strike="noStrike" cap="none">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a:solidFill>
                  <a:srgbClr val="FF7F00"/>
                </a:solidFill>
                <a:latin typeface="Arial" charset="0"/>
                <a:ea typeface="Arial" charset="0"/>
                <a:cs typeface="Arial" charset="0"/>
                <a:sym typeface="Cabin"/>
              </a:rPr>
              <a:t>select</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00FF00"/>
                </a:solidFill>
                <a:latin typeface="Arial" charset="0"/>
                <a:ea typeface="Arial" charset="0"/>
                <a:cs typeface="Arial" charset="0"/>
                <a:sym typeface="Cabin"/>
              </a:rPr>
              <a:t>Track.title, Genre.name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from</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Track</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join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FF00"/>
                </a:solidFill>
                <a:latin typeface="Arial" charset="0"/>
                <a:ea typeface="Arial" charset="0"/>
                <a:cs typeface="Arial" charset="0"/>
                <a:sym typeface="Cabin"/>
              </a:rPr>
              <a:t>Genre</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7F00"/>
                </a:solidFill>
                <a:latin typeface="Arial" charset="0"/>
                <a:ea typeface="Arial" charset="0"/>
                <a:cs typeface="Arial" charset="0"/>
                <a:sym typeface="Cabin"/>
              </a:rPr>
              <a:t>on</a:t>
            </a:r>
            <a:r>
              <a:rPr lang="en" sz="1800" u="none" strike="noStrike" cap="none">
                <a:solidFill>
                  <a:schemeClr val="lt1"/>
                </a:solidFill>
                <a:latin typeface="Arial" charset="0"/>
                <a:ea typeface="Arial" charset="0"/>
                <a:cs typeface="Arial" charset="0"/>
                <a:sym typeface="Cabin"/>
              </a:rPr>
              <a:t> </a:t>
            </a:r>
            <a:r>
              <a:rPr lang="en" sz="1800" u="none" strike="noStrike" cap="none">
                <a:solidFill>
                  <a:srgbClr val="FF00FF"/>
                </a:solidFill>
                <a:latin typeface="Arial" charset="0"/>
                <a:ea typeface="Arial" charset="0"/>
                <a:cs typeface="Arial" charset="0"/>
                <a:sym typeface="Cabin"/>
              </a:rPr>
              <a:t>Track.genre_id = Genre.id</a:t>
            </a: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648652"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3" name="Text Placeholder 2"/>
          <p:cNvSpPr>
            <a:spLocks noGrp="1"/>
          </p:cNvSpPr>
          <p:nvPr>
            <p:ph type="body" idx="1"/>
          </p:nvPr>
        </p:nvSpPr>
        <p:spPr/>
        <p:txBody>
          <a:bodyPr/>
          <a:lstStyle/>
          <a:p>
            <a:endParaRPr lang="en-US"/>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247935" y="4188849"/>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15" name="Shape 915"/>
          <p:cNvSpPr/>
          <p:nvPr/>
        </p:nvSpPr>
        <p:spPr>
          <a:xfrm>
            <a:off x="296700" y="4236525"/>
            <a:ext cx="5409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  </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161534"/>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0" name="Shape 950"/>
          <p:cNvSpPr/>
          <p:nvPr/>
        </p:nvSpPr>
        <p:spPr>
          <a:xfrm>
            <a:off x="372900" y="4188900"/>
            <a:ext cx="55281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a:solidFill>
                  <a:srgbClr val="00FF00"/>
                </a:solidFill>
                <a:latin typeface="Arial"/>
                <a:ea typeface="Arial"/>
                <a:cs typeface="Arial"/>
                <a:sym typeface="Arial"/>
              </a:rPr>
              <a:t>https://en.wikipedia.org/wiki/One-to-many_(data_model)</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FF6600"/>
                </a:solidFill>
                <a:latin typeface="Courier New"/>
                <a:ea typeface="Courier New"/>
                <a:cs typeface="Courier New"/>
                <a:sym typeface="Courier New"/>
              </a:rPr>
              <a:t>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a:t>
            </a:r>
            <a:r>
              <a:rPr lang="en" sz="1600" b="1" i="0" u="none" strike="noStrike" cap="none" dirty="0">
                <a:solidFill>
                  <a:srgbClr val="00FF00"/>
                </a:solidFill>
                <a:latin typeface="Courier New"/>
                <a:ea typeface="Courier New"/>
                <a:cs typeface="Courier New"/>
                <a:sym typeface="Courier New"/>
              </a:rPr>
              <a:t> name   TEXT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Course</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b="1" i="0" u="none" strike="noStrike" cap="none" dirty="0">
                <a:solidFill>
                  <a:srgbClr val="FF6600"/>
                </a:solidFill>
                <a:latin typeface="Courier New"/>
                <a:ea typeface="Courier New"/>
                <a:cs typeface="Courier New"/>
                <a:sym typeface="Courier New"/>
              </a:rPr>
              <a:t>    id     INTEGER NOT NULL PRIMARY KEY AUTOINCREMENT UNIQUE</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b="1" i="0" u="none" strike="noStrike" cap="none" dirty="0">
                <a:solidFill>
                  <a:srgbClr val="00FF00"/>
                </a:solidFill>
                <a:latin typeface="Courier New"/>
                <a:ea typeface="Courier New"/>
                <a:cs typeface="Courier New"/>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Member </a:t>
            </a:r>
            <a:r>
              <a:rPr lang="en" sz="1600" b="1" i="0" u="none" strike="noStrike" cap="none" dirty="0">
                <a:solidFill>
                  <a:schemeClr val="lt1"/>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user_id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b="1" i="0" u="none" strike="noStrike" cap="none" dirty="0">
                <a:solidFill>
                  <a:srgbClr val="FF00FF"/>
                </a:solidFill>
                <a:latin typeface="Courier New"/>
                <a:ea typeface="Courier New"/>
                <a:cs typeface="Courier New"/>
                <a:sym typeface="Courier New"/>
              </a:rPr>
              <a:t>    </a:t>
            </a:r>
            <a:r>
              <a:rPr lang="en" sz="1600" b="1" i="0" u="none" strike="noStrike" cap="none" dirty="0" err="1">
                <a:solidFill>
                  <a:srgbClr val="FF00FF"/>
                </a:solidFill>
                <a:latin typeface="Courier New"/>
                <a:ea typeface="Courier New"/>
                <a:cs typeface="Courier New"/>
                <a:sym typeface="Courier New"/>
              </a:rPr>
              <a:t>course_id</a:t>
            </a:r>
            <a:r>
              <a:rPr lang="en" sz="1600" b="1" i="0" u="none" strike="noStrike" cap="none" dirty="0">
                <a:solidFill>
                  <a:srgbClr val="FF00FF"/>
                </a:solidFill>
                <a:latin typeface="Courier New"/>
                <a:ea typeface="Courier New"/>
                <a:cs typeface="Courier New"/>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b="1" i="0" u="none" strike="noStrike" cap="none" dirty="0">
                <a:solidFill>
                  <a:srgbClr val="00FFFF"/>
                </a:solidFill>
                <a:latin typeface="Courier New"/>
                <a:ea typeface="Courier New"/>
                <a:cs typeface="Courier New"/>
                <a:sym typeface="Courier New"/>
              </a:rPr>
              <a:t>    PRIMARY KEY (</a:t>
            </a:r>
            <a:r>
              <a:rPr lang="en" sz="1600" b="1" i="0" u="none" strike="noStrike" cap="none" dirty="0" err="1">
                <a:solidFill>
                  <a:srgbClr val="00FFFF"/>
                </a:solidFill>
                <a:latin typeface="Courier New"/>
                <a:ea typeface="Courier New"/>
                <a:cs typeface="Courier New"/>
                <a:sym typeface="Courier New"/>
              </a:rPr>
              <a:t>user_id</a:t>
            </a:r>
            <a:r>
              <a:rPr lang="en" sz="1600" b="1" i="0" u="none" strike="noStrike" cap="none" dirty="0">
                <a:solidFill>
                  <a:srgbClr val="00FFFF"/>
                </a:solidFill>
                <a:latin typeface="Courier New"/>
                <a:ea typeface="Courier New"/>
                <a:cs typeface="Courier New"/>
                <a:sym typeface="Courier New"/>
              </a:rPr>
              <a:t>, </a:t>
            </a:r>
            <a:r>
              <a:rPr lang="en" sz="1600" b="1" i="0" u="none" strike="noStrike" cap="none" dirty="0" err="1">
                <a:solidFill>
                  <a:srgbClr val="00FFFF"/>
                </a:solidFill>
                <a:latin typeface="Courier New"/>
                <a:ea typeface="Courier New"/>
                <a:cs typeface="Courier New"/>
                <a:sym typeface="Courier New"/>
              </a:rPr>
              <a:t>course_id</a:t>
            </a:r>
            <a:r>
              <a:rPr lang="en" sz="1600" b="1" i="0" u="none" strike="noStrike" cap="none" dirty="0">
                <a:solidFill>
                  <a:srgbClr val="00FFFF"/>
                </a:solidFill>
                <a:latin typeface="Courier New"/>
                <a:ea typeface="Courier New"/>
                <a:cs typeface="Courier New"/>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idx="4294967295"/>
          </p:nvPr>
        </p:nvSpPr>
        <p:spPr>
          <a:xfrm>
            <a:off x="0" y="438150"/>
            <a:ext cx="7837488" cy="99060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74" y="175227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('Jane', 'jane@tsugi.org');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('Ed', 'ed@tsugi.org');</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User (name, email) VALUES ('Sue', 'sue@tsugi.org');</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a:solidFill>
                <a:srgbClr val="FFFFFF"/>
              </a:solidFill>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smtClean="0">
                <a:solidFill>
                  <a:srgbClr val="FFD966"/>
                </a:solidFill>
                <a:latin typeface="Arial" charset="0"/>
                <a:ea typeface="Arial" charset="0"/>
                <a:cs typeface="Arial" charset="0"/>
                <a:sym typeface="Cabin"/>
              </a:rPr>
              <a:t>SQL</a:t>
            </a:r>
            <a:endParaRPr lang="en" sz="43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smtClean="0">
                <a:solidFill>
                  <a:srgbClr val="FFFF00"/>
                </a:solidFill>
                <a:latin typeface="Arial" charset="0"/>
                <a:ea typeface="Arial" charset="0"/>
                <a:cs typeface="Arial" charset="0"/>
                <a:sym typeface="Cabin"/>
              </a:rPr>
              <a:t>Structured Query Language</a:t>
            </a:r>
            <a:r>
              <a:rPr lang="en" sz="2000" u="none" strike="noStrike" cap="none" dirty="0" smtClean="0">
                <a:solidFill>
                  <a:schemeClr val="lt1"/>
                </a:solidFill>
                <a:latin typeface="Arial" charset="0"/>
                <a:ea typeface="Arial" charset="0"/>
                <a:cs typeface="Arial" charset="0"/>
                <a:sym typeface="Cabin"/>
              </a:rPr>
              <a:t> is the language we use to issue commands to the database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Create a table</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Retrieve some data</a:t>
            </a:r>
          </a:p>
          <a:p>
            <a:pPr marL="520700" marR="0" lvl="1" indent="-266700" algn="l" rtl="0">
              <a:lnSpc>
                <a:spcPct val="100000"/>
              </a:lnSpc>
              <a:spcBef>
                <a:spcPts val="2500"/>
              </a:spcBef>
              <a:spcAft>
                <a:spcPts val="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Insert data</a:t>
            </a:r>
          </a:p>
          <a:p>
            <a:pPr marL="520700" marR="0" lvl="1" indent="-266700" algn="l" rtl="0">
              <a:lnSpc>
                <a:spcPct val="100000"/>
              </a:lnSpc>
              <a:spcBef>
                <a:spcPts val="2500"/>
              </a:spcBef>
              <a:spcAft>
                <a:spcPts val="600"/>
              </a:spcAft>
              <a:buClr>
                <a:schemeClr val="lt1"/>
              </a:buClr>
              <a:buSzPct val="100000"/>
              <a:buFont typeface="Cabin"/>
              <a:buChar char="•"/>
            </a:pPr>
            <a:r>
              <a:rPr lang="en" sz="2000" u="none" strike="noStrike" cap="none" dirty="0" smtClean="0">
                <a:solidFill>
                  <a:schemeClr val="lt1"/>
                </a:solidFill>
                <a:latin typeface="Arial" charset="0"/>
                <a:ea typeface="Arial" charset="0"/>
                <a:cs typeface="Arial" charset="0"/>
                <a:sym typeface="Cabin"/>
              </a:rPr>
              <a:t>Delete data </a:t>
            </a:r>
            <a:endParaRPr lang="en" sz="2000" u="none" strike="noStrike" cap="none" dirty="0">
              <a:solidFill>
                <a:schemeClr val="lt1"/>
              </a:solidFill>
              <a:latin typeface="Arial" charset="0"/>
              <a:ea typeface="Arial" charset="0"/>
              <a:cs typeface="Arial" charset="0"/>
              <a:sym typeface="Cabin"/>
            </a:endParaRPr>
          </a:p>
        </p:txBody>
      </p:sp>
      <p:sp>
        <p:nvSpPr>
          <p:cNvPr id="250" name="Shape 250"/>
          <p:cNvSpPr txBox="1"/>
          <p:nvPr/>
        </p:nvSpPr>
        <p:spPr>
          <a:xfrm>
            <a:off x="4937232" y="4033837"/>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173730" y="2690823"/>
            <a:ext cx="6578378"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SELECT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endParaRPr lang="en" sz="1600" b="1"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FROM </a:t>
            </a:r>
            <a:r>
              <a:rPr lang="en" sz="1600" b="1" u="none" strike="noStrike" cap="none" dirty="0">
                <a:solidFill>
                  <a:srgbClr val="FFFF00"/>
                </a:solidFill>
                <a:latin typeface="Courier" charset="0"/>
                <a:ea typeface="Courier" charset="0"/>
                <a:cs typeface="Courier" charset="0"/>
                <a:sym typeface="Cabin"/>
              </a:rPr>
              <a:t>User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Member </a:t>
            </a:r>
            <a:r>
              <a:rPr lang="en" sz="1600" b="1" u="none" strike="noStrike" cap="none" dirty="0">
                <a:solidFill>
                  <a:srgbClr val="FF7F00"/>
                </a:solidFill>
                <a:latin typeface="Courier" charset="0"/>
                <a:ea typeface="Courier" charset="0"/>
                <a:cs typeface="Courier" charset="0"/>
                <a:sym typeface="Cabin"/>
              </a:rPr>
              <a:t>JOIN </a:t>
            </a:r>
            <a:r>
              <a:rPr lang="en" sz="1600" b="1"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7F00"/>
                </a:solidFill>
                <a:latin typeface="Courier" charset="0"/>
                <a:ea typeface="Courier" charset="0"/>
                <a:cs typeface="Courier" charset="0"/>
                <a:sym typeface="Cabin"/>
              </a:rPr>
              <a:t>ON </a:t>
            </a:r>
            <a:r>
              <a:rPr lang="en" sz="1600" b="1" u="none" strike="noStrike" cap="none" dirty="0" err="1">
                <a:solidFill>
                  <a:srgbClr val="FF00FF"/>
                </a:solidFill>
                <a:latin typeface="Courier" charset="0"/>
                <a:ea typeface="Courier" charset="0"/>
                <a:cs typeface="Courier" charset="0"/>
                <a:sym typeface="Cabin"/>
              </a:rPr>
              <a:t>Member.user_id</a:t>
            </a:r>
            <a:r>
              <a:rPr lang="en" sz="1600" b="1" u="none" strike="noStrike" cap="none" dirty="0">
                <a:solidFill>
                  <a:srgbClr val="FF00FF"/>
                </a:solidFill>
                <a:latin typeface="Courier" charset="0"/>
                <a:ea typeface="Courier" charset="0"/>
                <a:cs typeface="Courier" charset="0"/>
                <a:sym typeface="Cabin"/>
              </a:rPr>
              <a:t> = </a:t>
            </a:r>
            <a:r>
              <a:rPr lang="en" sz="1600" b="1" u="none" strike="noStrike" cap="none" dirty="0" err="1">
                <a:solidFill>
                  <a:srgbClr val="FF00FF"/>
                </a:solidFill>
                <a:latin typeface="Courier" charset="0"/>
                <a:ea typeface="Courier" charset="0"/>
                <a:cs typeface="Courier" charset="0"/>
                <a:sym typeface="Cabin"/>
              </a:rPr>
              <a:t>User.id</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a:solidFill>
                  <a:srgbClr val="FF6600"/>
                </a:solidFill>
                <a:latin typeface="Courier" charset="0"/>
                <a:ea typeface="Courier" charset="0"/>
                <a:cs typeface="Courier" charset="0"/>
                <a:sym typeface="Cabin"/>
              </a:rPr>
              <a:t>AND </a:t>
            </a:r>
            <a:endParaRPr lang="en-US" sz="1600" b="1" u="none" strike="noStrike" cap="none" dirty="0" smtClean="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err="1" smtClean="0">
                <a:solidFill>
                  <a:srgbClr val="FF00FF"/>
                </a:solidFill>
                <a:latin typeface="Courier" charset="0"/>
                <a:ea typeface="Courier" charset="0"/>
                <a:cs typeface="Courier" charset="0"/>
                <a:sym typeface="Cabin"/>
              </a:rPr>
              <a:t>Member.course_id</a:t>
            </a:r>
            <a:r>
              <a:rPr lang="en" sz="1600" b="1" u="none" strike="noStrike" cap="none" dirty="0" smtClean="0">
                <a:solidFill>
                  <a:srgbClr val="FF00FF"/>
                </a:solidFill>
                <a:latin typeface="Courier" charset="0"/>
                <a:ea typeface="Courier" charset="0"/>
                <a:cs typeface="Courier" charset="0"/>
                <a:sym typeface="Cabin"/>
              </a:rPr>
              <a:t> </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FF00FF"/>
                </a:solidFill>
                <a:latin typeface="Courier" charset="0"/>
                <a:ea typeface="Courier" charset="0"/>
                <a:cs typeface="Courier" charset="0"/>
                <a:sym typeface="Cabin"/>
              </a:rPr>
              <a:t>Course.id</a:t>
            </a:r>
            <a:endParaRPr lang="en" sz="1600" b="1"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b="1" u="none" strike="noStrike" cap="none" dirty="0">
                <a:solidFill>
                  <a:srgbClr val="FF6600"/>
                </a:solidFill>
                <a:latin typeface="Courier" charset="0"/>
                <a:ea typeface="Courier" charset="0"/>
                <a:cs typeface="Courier" charset="0"/>
                <a:sym typeface="Cabin"/>
              </a:rPr>
              <a:t>ORDER BY</a:t>
            </a:r>
            <a:r>
              <a:rPr lang="en" sz="1600" b="1" u="none" strike="noStrike" cap="none" dirty="0">
                <a:solidFill>
                  <a:srgbClr val="FF00FF"/>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Course.title</a:t>
            </a:r>
            <a:r>
              <a:rPr lang="en" sz="1600" b="1" u="none" strike="noStrike" cap="none" dirty="0">
                <a:solidFill>
                  <a:srgbClr val="00FF00"/>
                </a:solidFill>
                <a:latin typeface="Courier" charset="0"/>
                <a:ea typeface="Courier" charset="0"/>
                <a:cs typeface="Courier" charset="0"/>
                <a:sym typeface="Cabin"/>
              </a:rPr>
              <a:t>, </a:t>
            </a:r>
            <a:r>
              <a:rPr lang="en" sz="1600" b="1" u="none" strike="noStrike" cap="none" dirty="0" err="1">
                <a:solidFill>
                  <a:srgbClr val="00FF00"/>
                </a:solidFill>
                <a:latin typeface="Courier" charset="0"/>
                <a:ea typeface="Courier" charset="0"/>
                <a:cs typeface="Courier" charset="0"/>
                <a:sym typeface="Cabin"/>
              </a:rPr>
              <a:t>Member.role</a:t>
            </a:r>
            <a:r>
              <a:rPr lang="en" sz="1600" b="1" u="none" strike="noStrike" cap="none" dirty="0">
                <a:solidFill>
                  <a:srgbClr val="00FF00"/>
                </a:solidFill>
                <a:latin typeface="Courier" charset="0"/>
                <a:ea typeface="Courier" charset="0"/>
                <a:cs typeface="Courier" charset="0"/>
                <a:sym typeface="Cabin"/>
              </a:rPr>
              <a:t> DESC, </a:t>
            </a:r>
            <a:r>
              <a:rPr lang="en" sz="1600" b="1" u="none" strike="noStrike" cap="none" dirty="0" err="1">
                <a:solidFill>
                  <a:srgbClr val="00FF00"/>
                </a:solidFill>
                <a:latin typeface="Courier" charset="0"/>
                <a:ea typeface="Courier" charset="0"/>
                <a:cs typeface="Courier" charset="0"/>
                <a:sym typeface="Cabin"/>
              </a:rPr>
              <a:t>User.name</a:t>
            </a:r>
            <a:r>
              <a:rPr lang="en" sz="1600" b="1" u="none" strike="noStrike" cap="none" dirty="0">
                <a:solidFill>
                  <a:srgbClr val="00FF00"/>
                </a:solidFill>
                <a:latin typeface="Courier" charset="0"/>
                <a:ea typeface="Courier" charset="0"/>
                <a:cs typeface="Courier" charset="0"/>
                <a:sym typeface="Cabin"/>
              </a:rPr>
              <a:t> </a:t>
            </a:r>
          </a:p>
        </p:txBody>
      </p:sp>
      <p:cxnSp>
        <p:nvCxnSpPr>
          <p:cNvPr id="1000" name="Shape 1000"/>
          <p:cNvCxnSpPr/>
          <p:nvPr/>
        </p:nvCxnSpPr>
        <p:spPr>
          <a:xfrm flipH="1">
            <a:off x="2812107" y="1035350"/>
            <a:ext cx="877649" cy="58657"/>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a:solidFill>
                  <a:srgbClr val="FFFFFF"/>
                </a:solidFill>
                <a:latin typeface="Arial"/>
                <a:ea typeface="Arial"/>
                <a:cs typeface="Arial"/>
                <a:sym typeface="Arial"/>
              </a:rPr>
              <a:t>Thes</a:t>
            </a:r>
            <a:r>
              <a:rPr lang="en" sz="1000" b="0" i="0" u="none" strike="noStrike" cap="none" dirty="0">
                <a:solidFill>
                  <a:srgbClr val="FFFFFF"/>
                </a:solidFill>
                <a:latin typeface="Arial"/>
                <a:ea typeface="Arial"/>
                <a:cs typeface="Arial"/>
                <a:sym typeface="Arial"/>
              </a:rPr>
              <a:t> slide 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2752</Words>
  <Application>Microsoft Macintosh PowerPoint</Application>
  <PresentationFormat>On-screen Show (16:9)</PresentationFormat>
  <Paragraphs>502</Paragraphs>
  <Slides>96</Slides>
  <Notes>93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Arial Regular</vt:lpstr>
      <vt:lpstr>Courier New</vt:lpstr>
      <vt:lpstr>ＭＳ Ｐゴシック</vt:lpstr>
      <vt:lpstr>ヒラギノ角ゴ ProN W3</vt:lpstr>
      <vt:lpstr>Arial</vt:lpstr>
      <vt:lpstr>Cabin</vt:lpstr>
      <vt:lpstr>Calibri</vt:lpstr>
      <vt:lpstr>Courier</vt:lpstr>
      <vt:lpstr>Gill Sans</vt:lpstr>
      <vt:lpstr>Title &amp; Subtitle</vt:lpstr>
      <vt:lpstr>Relational Databases and SQLite</vt:lpstr>
      <vt:lpstr>SQLite Browser</vt:lpstr>
      <vt:lpstr>PowerPoint Presentation</vt:lpstr>
      <vt:lpstr>Random Access</vt:lpstr>
      <vt:lpstr>Relational Databases</vt:lpstr>
      <vt:lpstr>Terminology</vt:lpstr>
      <vt:lpstr>PowerPoint Presentation</vt:lpstr>
      <vt:lpstr>PowerPoint Presentation</vt:lpstr>
      <vt:lpstr>SQL</vt:lpstr>
      <vt:lpstr>PowerPoint Presentation</vt:lpstr>
      <vt:lpstr>Web Applications w/ Databases</vt:lpstr>
      <vt:lpstr>PowerPoint Presentation</vt:lpstr>
      <vt:lpstr>Database Administrator</vt:lpstr>
      <vt:lpstr>Database Model</vt:lpstr>
      <vt:lpstr>Common Database Systems</vt:lpstr>
      <vt:lpstr>SQLite is in lots of software...</vt:lpstr>
      <vt:lpstr>SQLite Browser</vt:lpstr>
      <vt:lpstr>PowerPoint Presentation</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PowerPoint Presentation</vt:lpstr>
      <vt:lpstr>Representing Relationships in a Database</vt:lpstr>
      <vt:lpstr>Database Normalization (3NF)</vt:lpstr>
      <vt:lpstr>PowerPoint Presentation</vt:lpstr>
      <vt:lpstr>Integer Reference Pattern</vt:lpstr>
      <vt:lpstr>Key Terminology</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have relationships!</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cp:lastModifiedBy>Microsoft Office User</cp:lastModifiedBy>
  <cp:revision>57</cp:revision>
  <dcterms:modified xsi:type="dcterms:W3CDTF">2016-11-17T13:40:21Z</dcterms:modified>
</cp:coreProperties>
</file>